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6"/>
  </p:notesMasterIdLst>
  <p:sldIdLst>
    <p:sldId id="278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97" r:id="rId15"/>
    <p:sldId id="298" r:id="rId16"/>
    <p:sldId id="299" r:id="rId17"/>
    <p:sldId id="290" r:id="rId18"/>
    <p:sldId id="296" r:id="rId19"/>
    <p:sldId id="291" r:id="rId20"/>
    <p:sldId id="301" r:id="rId21"/>
    <p:sldId id="293" r:id="rId22"/>
    <p:sldId id="300" r:id="rId23"/>
    <p:sldId id="292" r:id="rId24"/>
    <p:sldId id="30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C12"/>
    <a:srgbClr val="298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584" autoAdjust="0"/>
  </p:normalViewPr>
  <p:slideViewPr>
    <p:cSldViewPr snapToGrid="0">
      <p:cViewPr>
        <p:scale>
          <a:sx n="75" d="100"/>
          <a:sy n="75" d="100"/>
        </p:scale>
        <p:origin x="893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023544-9F27-402D-8BD1-D040C8CA0101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0084DB-4F0E-446F-9A69-086A2B468EAB}">
      <dgm:prSet custT="1"/>
      <dgm:spPr/>
      <dgm:t>
        <a:bodyPr/>
        <a:lstStyle/>
        <a:p>
          <a:r>
            <a:rPr lang="en-US" sz="1600" dirty="0">
              <a:latin typeface="Calibri Light" panose="020F0302020204030204" pitchFamily="34" charset="0"/>
              <a:cs typeface="Calibri Light" panose="020F0302020204030204" pitchFamily="34" charset="0"/>
            </a:rPr>
            <a:t>Train a machine learning model using the 2021 aerial survey data </a:t>
          </a:r>
        </a:p>
      </dgm:t>
    </dgm:pt>
    <dgm:pt modelId="{6C8D603E-D3A4-473D-BC34-68B4F9300161}" type="parTrans" cxnId="{32C18A57-2C70-45B9-A17D-119DAFC0E10C}">
      <dgm:prSet/>
      <dgm:spPr/>
      <dgm:t>
        <a:bodyPr/>
        <a:lstStyle/>
        <a:p>
          <a:endParaRPr lang="en-US"/>
        </a:p>
      </dgm:t>
    </dgm:pt>
    <dgm:pt modelId="{E7F19461-100A-443F-AFF5-3DB718754B5D}" type="sibTrans" cxnId="{32C18A57-2C70-45B9-A17D-119DAFC0E10C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81EF0496-7BDB-4978-BDE5-A08351F846F5}">
      <dgm:prSet custT="1"/>
      <dgm:spPr/>
      <dgm:t>
        <a:bodyPr/>
        <a:lstStyle/>
        <a:p>
          <a:r>
            <a:rPr lang="en-US" sz="1400" dirty="0">
              <a:latin typeface="Calibri Light" panose="020F0302020204030204" pitchFamily="34" charset="0"/>
              <a:cs typeface="Calibri Light" panose="020F0302020204030204" pitchFamily="34" charset="0"/>
            </a:rPr>
            <a:t>Sample damaged pixels from within the surveyed area and sample unaffected pixels from outside an 8 km buffer</a:t>
          </a:r>
        </a:p>
      </dgm:t>
    </dgm:pt>
    <dgm:pt modelId="{BCC5EE28-FA53-47A9-BC6B-3EF65BBF9ED0}" type="parTrans" cxnId="{D910120D-A315-4F75-998B-7D7C434B54F4}">
      <dgm:prSet/>
      <dgm:spPr/>
      <dgm:t>
        <a:bodyPr/>
        <a:lstStyle/>
        <a:p>
          <a:endParaRPr lang="en-US"/>
        </a:p>
      </dgm:t>
    </dgm:pt>
    <dgm:pt modelId="{A306E716-1CA5-4098-AD1D-31491BEE4583}" type="sibTrans" cxnId="{D910120D-A315-4F75-998B-7D7C434B54F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10D8669-B20D-4415-A78B-6664DFA7167B}">
      <dgm:prSet custT="1"/>
      <dgm:spPr/>
      <dgm:t>
        <a:bodyPr/>
        <a:lstStyle/>
        <a:p>
          <a:r>
            <a:rPr lang="en-US" sz="1600" dirty="0">
              <a:latin typeface="Calibri Light" panose="020F0302020204030204" pitchFamily="34" charset="0"/>
              <a:cs typeface="Calibri Light" panose="020F0302020204030204" pitchFamily="34" charset="0"/>
            </a:rPr>
            <a:t>Classify all pixels as either experiencing damage or not </a:t>
          </a:r>
        </a:p>
      </dgm:t>
    </dgm:pt>
    <dgm:pt modelId="{9064F5EE-79B4-4EE2-952E-A892E348B1E3}" type="parTrans" cxnId="{B5DB849F-2459-46B0-8324-6076F999E190}">
      <dgm:prSet/>
      <dgm:spPr/>
      <dgm:t>
        <a:bodyPr/>
        <a:lstStyle/>
        <a:p>
          <a:endParaRPr lang="en-US"/>
        </a:p>
      </dgm:t>
    </dgm:pt>
    <dgm:pt modelId="{6D860C73-906E-48A6-A583-0BBA845FAE41}" type="sibTrans" cxnId="{B5DB849F-2459-46B0-8324-6076F999E190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82EB0C3B-E13F-4D57-8B33-6CDC1CB2BAAF}">
      <dgm:prSet custT="1"/>
      <dgm:spPr/>
      <dgm:t>
        <a:bodyPr/>
        <a:lstStyle/>
        <a:p>
          <a:r>
            <a:rPr lang="en-US" sz="1600" dirty="0">
              <a:latin typeface="Calibri Light" panose="020F0302020204030204" pitchFamily="34" charset="0"/>
              <a:cs typeface="Calibri Light" panose="020F0302020204030204" pitchFamily="34" charset="0"/>
            </a:rPr>
            <a:t>Filter “noise” using a concave hull procedure </a:t>
          </a:r>
        </a:p>
      </dgm:t>
    </dgm:pt>
    <dgm:pt modelId="{CF6DDAB6-ADD5-438C-90D2-CE5BA54E9C42}" type="parTrans" cxnId="{8B66E5EB-8F42-44AC-8A30-020019B113DC}">
      <dgm:prSet/>
      <dgm:spPr/>
      <dgm:t>
        <a:bodyPr/>
        <a:lstStyle/>
        <a:p>
          <a:endParaRPr lang="en-US"/>
        </a:p>
      </dgm:t>
    </dgm:pt>
    <dgm:pt modelId="{75F7C34A-AD0D-478A-946E-FD23492FDE22}" type="sibTrans" cxnId="{8B66E5EB-8F42-44AC-8A30-020019B113D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1191DCC9-677E-4052-939F-D5ACADD52A7D}">
      <dgm:prSet custT="1"/>
      <dgm:spPr/>
      <dgm:t>
        <a:bodyPr/>
        <a:lstStyle/>
        <a:p>
          <a:r>
            <a:rPr lang="en-US" sz="1600" dirty="0">
              <a:latin typeface="Calibri Light" panose="020F0302020204030204" pitchFamily="34" charset="0"/>
              <a:cs typeface="Calibri Light" panose="020F0302020204030204" pitchFamily="34" charset="0"/>
            </a:rPr>
            <a:t>Provide certainty in the dataset by selecting “patches” of damage greater than 3 km</a:t>
          </a:r>
          <a:r>
            <a:rPr lang="en-CA" sz="1600" b="1" baseline="300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rPr>
            <a:t>2</a:t>
          </a:r>
          <a:endParaRPr lang="en-US" sz="1600" dirty="0">
            <a:latin typeface="Calibri Light" panose="020F0302020204030204" pitchFamily="34" charset="0"/>
            <a:cs typeface="Calibri Light" panose="020F0302020204030204" pitchFamily="34" charset="0"/>
          </a:endParaRPr>
        </a:p>
      </dgm:t>
    </dgm:pt>
    <dgm:pt modelId="{684D6F90-F794-4B46-8DAB-51BA2AD37D8D}" type="parTrans" cxnId="{52631935-A64C-443C-9AD4-09D6FC0B2E76}">
      <dgm:prSet/>
      <dgm:spPr/>
      <dgm:t>
        <a:bodyPr/>
        <a:lstStyle/>
        <a:p>
          <a:endParaRPr lang="en-US"/>
        </a:p>
      </dgm:t>
    </dgm:pt>
    <dgm:pt modelId="{A1256912-9A7A-4CFC-9315-DD6BC04E45BC}" type="sibTrans" cxnId="{52631935-A64C-443C-9AD4-09D6FC0B2E76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DE534035-36A1-46A6-847A-1B0DE20DDC7B}" type="pres">
      <dgm:prSet presAssocID="{0E023544-9F27-402D-8BD1-D040C8CA0101}" presName="Name0" presStyleCnt="0">
        <dgm:presLayoutVars>
          <dgm:animLvl val="lvl"/>
          <dgm:resizeHandles val="exact"/>
        </dgm:presLayoutVars>
      </dgm:prSet>
      <dgm:spPr/>
    </dgm:pt>
    <dgm:pt modelId="{384F22A0-D27A-41F4-A526-61B5E0E1EC84}" type="pres">
      <dgm:prSet presAssocID="{480084DB-4F0E-446F-9A69-086A2B468EAB}" presName="compositeNode" presStyleCnt="0">
        <dgm:presLayoutVars>
          <dgm:bulletEnabled val="1"/>
        </dgm:presLayoutVars>
      </dgm:prSet>
      <dgm:spPr/>
    </dgm:pt>
    <dgm:pt modelId="{D4F1DE78-15FE-417C-AC1A-D0160AC93628}" type="pres">
      <dgm:prSet presAssocID="{480084DB-4F0E-446F-9A69-086A2B468EAB}" presName="bgRect" presStyleLbl="bgAccFollowNode1" presStyleIdx="0" presStyleCnt="5"/>
      <dgm:spPr/>
    </dgm:pt>
    <dgm:pt modelId="{35D2DBB7-FAA9-4ECC-B23B-3617F498FDFE}" type="pres">
      <dgm:prSet presAssocID="{E7F19461-100A-443F-AFF5-3DB718754B5D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8EA19AA2-F980-41BD-9C02-4E2521A59BA0}" type="pres">
      <dgm:prSet presAssocID="{480084DB-4F0E-446F-9A69-086A2B468EAB}" presName="bottomLine" presStyleLbl="alignNode1" presStyleIdx="1" presStyleCnt="10">
        <dgm:presLayoutVars/>
      </dgm:prSet>
      <dgm:spPr/>
    </dgm:pt>
    <dgm:pt modelId="{B82CBA50-1365-41C8-986A-A068BC04CD46}" type="pres">
      <dgm:prSet presAssocID="{480084DB-4F0E-446F-9A69-086A2B468EAB}" presName="nodeText" presStyleLbl="bgAccFollowNode1" presStyleIdx="0" presStyleCnt="5">
        <dgm:presLayoutVars>
          <dgm:bulletEnabled val="1"/>
        </dgm:presLayoutVars>
      </dgm:prSet>
      <dgm:spPr/>
    </dgm:pt>
    <dgm:pt modelId="{C75BA1E8-85F0-434B-9373-EDD25DA86656}" type="pres">
      <dgm:prSet presAssocID="{E7F19461-100A-443F-AFF5-3DB718754B5D}" presName="sibTrans" presStyleCnt="0"/>
      <dgm:spPr/>
    </dgm:pt>
    <dgm:pt modelId="{741E924B-C528-491F-BA06-12BAF21E059A}" type="pres">
      <dgm:prSet presAssocID="{81EF0496-7BDB-4978-BDE5-A08351F846F5}" presName="compositeNode" presStyleCnt="0">
        <dgm:presLayoutVars>
          <dgm:bulletEnabled val="1"/>
        </dgm:presLayoutVars>
      </dgm:prSet>
      <dgm:spPr/>
    </dgm:pt>
    <dgm:pt modelId="{238C4EC4-8C3B-4E51-8E91-65193072B87E}" type="pres">
      <dgm:prSet presAssocID="{81EF0496-7BDB-4978-BDE5-A08351F846F5}" presName="bgRect" presStyleLbl="bgAccFollowNode1" presStyleIdx="1" presStyleCnt="5"/>
      <dgm:spPr/>
    </dgm:pt>
    <dgm:pt modelId="{8AD4B093-04F2-4FDE-9427-DC14089B9F77}" type="pres">
      <dgm:prSet presAssocID="{A306E716-1CA5-4098-AD1D-31491BEE4583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BA8D5BA2-AA60-48CC-9760-5766311CAB52}" type="pres">
      <dgm:prSet presAssocID="{81EF0496-7BDB-4978-BDE5-A08351F846F5}" presName="bottomLine" presStyleLbl="alignNode1" presStyleIdx="3" presStyleCnt="10">
        <dgm:presLayoutVars/>
      </dgm:prSet>
      <dgm:spPr/>
    </dgm:pt>
    <dgm:pt modelId="{16FB46C0-58F6-4923-91F7-02F8E047F927}" type="pres">
      <dgm:prSet presAssocID="{81EF0496-7BDB-4978-BDE5-A08351F846F5}" presName="nodeText" presStyleLbl="bgAccFollowNode1" presStyleIdx="1" presStyleCnt="5">
        <dgm:presLayoutVars>
          <dgm:bulletEnabled val="1"/>
        </dgm:presLayoutVars>
      </dgm:prSet>
      <dgm:spPr/>
    </dgm:pt>
    <dgm:pt modelId="{F64B5995-FCBA-43C5-98CA-652F04C8895E}" type="pres">
      <dgm:prSet presAssocID="{A306E716-1CA5-4098-AD1D-31491BEE4583}" presName="sibTrans" presStyleCnt="0"/>
      <dgm:spPr/>
    </dgm:pt>
    <dgm:pt modelId="{28EC032D-44CB-401A-B8B3-1CD8F0D239AF}" type="pres">
      <dgm:prSet presAssocID="{410D8669-B20D-4415-A78B-6664DFA7167B}" presName="compositeNode" presStyleCnt="0">
        <dgm:presLayoutVars>
          <dgm:bulletEnabled val="1"/>
        </dgm:presLayoutVars>
      </dgm:prSet>
      <dgm:spPr/>
    </dgm:pt>
    <dgm:pt modelId="{F0C61EE4-A95A-42B7-AA34-909102ACCA88}" type="pres">
      <dgm:prSet presAssocID="{410D8669-B20D-4415-A78B-6664DFA7167B}" presName="bgRect" presStyleLbl="bgAccFollowNode1" presStyleIdx="2" presStyleCnt="5"/>
      <dgm:spPr/>
    </dgm:pt>
    <dgm:pt modelId="{76EAF483-F705-434E-BA30-021BFD343F89}" type="pres">
      <dgm:prSet presAssocID="{6D860C73-906E-48A6-A583-0BBA845FAE41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6C8A1882-939F-4B49-965F-31EA3D771F7A}" type="pres">
      <dgm:prSet presAssocID="{410D8669-B20D-4415-A78B-6664DFA7167B}" presName="bottomLine" presStyleLbl="alignNode1" presStyleIdx="5" presStyleCnt="10">
        <dgm:presLayoutVars/>
      </dgm:prSet>
      <dgm:spPr/>
    </dgm:pt>
    <dgm:pt modelId="{07AE5308-211D-4DB7-9081-F696BE546811}" type="pres">
      <dgm:prSet presAssocID="{410D8669-B20D-4415-A78B-6664DFA7167B}" presName="nodeText" presStyleLbl="bgAccFollowNode1" presStyleIdx="2" presStyleCnt="5">
        <dgm:presLayoutVars>
          <dgm:bulletEnabled val="1"/>
        </dgm:presLayoutVars>
      </dgm:prSet>
      <dgm:spPr/>
    </dgm:pt>
    <dgm:pt modelId="{1714B1A1-4325-4346-94F1-37EDDEE94638}" type="pres">
      <dgm:prSet presAssocID="{6D860C73-906E-48A6-A583-0BBA845FAE41}" presName="sibTrans" presStyleCnt="0"/>
      <dgm:spPr/>
    </dgm:pt>
    <dgm:pt modelId="{9A75CA56-9D99-4C76-AB91-B2F7DA60623D}" type="pres">
      <dgm:prSet presAssocID="{82EB0C3B-E13F-4D57-8B33-6CDC1CB2BAAF}" presName="compositeNode" presStyleCnt="0">
        <dgm:presLayoutVars>
          <dgm:bulletEnabled val="1"/>
        </dgm:presLayoutVars>
      </dgm:prSet>
      <dgm:spPr/>
    </dgm:pt>
    <dgm:pt modelId="{0D8C3952-F12F-430B-9675-FC1CA68E6E61}" type="pres">
      <dgm:prSet presAssocID="{82EB0C3B-E13F-4D57-8B33-6CDC1CB2BAAF}" presName="bgRect" presStyleLbl="bgAccFollowNode1" presStyleIdx="3" presStyleCnt="5"/>
      <dgm:spPr/>
    </dgm:pt>
    <dgm:pt modelId="{B8B3C5C0-A9F8-4B2E-B26A-8E224FFED040}" type="pres">
      <dgm:prSet presAssocID="{75F7C34A-AD0D-478A-946E-FD23492FDE22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5153AB9E-0A20-4E21-BCF2-FD8E051A290B}" type="pres">
      <dgm:prSet presAssocID="{82EB0C3B-E13F-4D57-8B33-6CDC1CB2BAAF}" presName="bottomLine" presStyleLbl="alignNode1" presStyleIdx="7" presStyleCnt="10">
        <dgm:presLayoutVars/>
      </dgm:prSet>
      <dgm:spPr/>
    </dgm:pt>
    <dgm:pt modelId="{81425CBD-CCED-41C7-84B6-DE2E4F59679A}" type="pres">
      <dgm:prSet presAssocID="{82EB0C3B-E13F-4D57-8B33-6CDC1CB2BAAF}" presName="nodeText" presStyleLbl="bgAccFollowNode1" presStyleIdx="3" presStyleCnt="5">
        <dgm:presLayoutVars>
          <dgm:bulletEnabled val="1"/>
        </dgm:presLayoutVars>
      </dgm:prSet>
      <dgm:spPr/>
    </dgm:pt>
    <dgm:pt modelId="{295FBB95-A2AE-4CD3-A574-A1806CEB1AF7}" type="pres">
      <dgm:prSet presAssocID="{75F7C34A-AD0D-478A-946E-FD23492FDE22}" presName="sibTrans" presStyleCnt="0"/>
      <dgm:spPr/>
    </dgm:pt>
    <dgm:pt modelId="{7749DC15-984C-47C9-995F-38D1C7B31434}" type="pres">
      <dgm:prSet presAssocID="{1191DCC9-677E-4052-939F-D5ACADD52A7D}" presName="compositeNode" presStyleCnt="0">
        <dgm:presLayoutVars>
          <dgm:bulletEnabled val="1"/>
        </dgm:presLayoutVars>
      </dgm:prSet>
      <dgm:spPr/>
    </dgm:pt>
    <dgm:pt modelId="{8FB1920B-64B5-4432-9BB6-D97DB20418D2}" type="pres">
      <dgm:prSet presAssocID="{1191DCC9-677E-4052-939F-D5ACADD52A7D}" presName="bgRect" presStyleLbl="bgAccFollowNode1" presStyleIdx="4" presStyleCnt="5"/>
      <dgm:spPr/>
    </dgm:pt>
    <dgm:pt modelId="{C93CF94B-EA8C-4675-9E5D-E06986F8F62E}" type="pres">
      <dgm:prSet presAssocID="{A1256912-9A7A-4CFC-9315-DD6BC04E45B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4FBBF458-27D3-4266-A0BD-8615F7053E99}" type="pres">
      <dgm:prSet presAssocID="{1191DCC9-677E-4052-939F-D5ACADD52A7D}" presName="bottomLine" presStyleLbl="alignNode1" presStyleIdx="9" presStyleCnt="10">
        <dgm:presLayoutVars/>
      </dgm:prSet>
      <dgm:spPr/>
    </dgm:pt>
    <dgm:pt modelId="{ACBF259A-DD2A-4B75-B7D4-4AE664DEDF51}" type="pres">
      <dgm:prSet presAssocID="{1191DCC9-677E-4052-939F-D5ACADD52A7D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D910120D-A315-4F75-998B-7D7C434B54F4}" srcId="{0E023544-9F27-402D-8BD1-D040C8CA0101}" destId="{81EF0496-7BDB-4978-BDE5-A08351F846F5}" srcOrd="1" destOrd="0" parTransId="{BCC5EE28-FA53-47A9-BC6B-3EF65BBF9ED0}" sibTransId="{A306E716-1CA5-4098-AD1D-31491BEE4583}"/>
    <dgm:cxn modelId="{FF21290F-0883-4DAC-A824-33CB2E79CA0A}" type="presOf" srcId="{410D8669-B20D-4415-A78B-6664DFA7167B}" destId="{F0C61EE4-A95A-42B7-AA34-909102ACCA88}" srcOrd="0" destOrd="0" presId="urn:microsoft.com/office/officeart/2016/7/layout/BasicLinearProcessNumbered"/>
    <dgm:cxn modelId="{28633715-817F-4148-ACC3-28A0BF41655D}" type="presOf" srcId="{82EB0C3B-E13F-4D57-8B33-6CDC1CB2BAAF}" destId="{0D8C3952-F12F-430B-9675-FC1CA68E6E61}" srcOrd="0" destOrd="0" presId="urn:microsoft.com/office/officeart/2016/7/layout/BasicLinearProcessNumbered"/>
    <dgm:cxn modelId="{E878B12C-99E2-43BA-BB73-39ACE2EAB36B}" type="presOf" srcId="{75F7C34A-AD0D-478A-946E-FD23492FDE22}" destId="{B8B3C5C0-A9F8-4B2E-B26A-8E224FFED040}" srcOrd="0" destOrd="0" presId="urn:microsoft.com/office/officeart/2016/7/layout/BasicLinearProcessNumbered"/>
    <dgm:cxn modelId="{1E2BB12E-D176-4AAF-BAAC-113296017186}" type="presOf" srcId="{82EB0C3B-E13F-4D57-8B33-6CDC1CB2BAAF}" destId="{81425CBD-CCED-41C7-84B6-DE2E4F59679A}" srcOrd="1" destOrd="0" presId="urn:microsoft.com/office/officeart/2016/7/layout/BasicLinearProcessNumbered"/>
    <dgm:cxn modelId="{52631935-A64C-443C-9AD4-09D6FC0B2E76}" srcId="{0E023544-9F27-402D-8BD1-D040C8CA0101}" destId="{1191DCC9-677E-4052-939F-D5ACADD52A7D}" srcOrd="4" destOrd="0" parTransId="{684D6F90-F794-4B46-8DAB-51BA2AD37D8D}" sibTransId="{A1256912-9A7A-4CFC-9315-DD6BC04E45BC}"/>
    <dgm:cxn modelId="{5287A436-380A-44C5-B434-46743D939D8A}" type="presOf" srcId="{81EF0496-7BDB-4978-BDE5-A08351F846F5}" destId="{16FB46C0-58F6-4923-91F7-02F8E047F927}" srcOrd="1" destOrd="0" presId="urn:microsoft.com/office/officeart/2016/7/layout/BasicLinearProcessNumbered"/>
    <dgm:cxn modelId="{CA4E9061-74B9-4FF9-9A5A-61164C54156E}" type="presOf" srcId="{1191DCC9-677E-4052-939F-D5ACADD52A7D}" destId="{8FB1920B-64B5-4432-9BB6-D97DB20418D2}" srcOrd="0" destOrd="0" presId="urn:microsoft.com/office/officeart/2016/7/layout/BasicLinearProcessNumbered"/>
    <dgm:cxn modelId="{2B683049-D466-4EBF-963A-BB9F3C747A24}" type="presOf" srcId="{A1256912-9A7A-4CFC-9315-DD6BC04E45BC}" destId="{C93CF94B-EA8C-4675-9E5D-E06986F8F62E}" srcOrd="0" destOrd="0" presId="urn:microsoft.com/office/officeart/2016/7/layout/BasicLinearProcessNumbered"/>
    <dgm:cxn modelId="{8C3F8457-99C4-4262-8766-926448BA9056}" type="presOf" srcId="{410D8669-B20D-4415-A78B-6664DFA7167B}" destId="{07AE5308-211D-4DB7-9081-F696BE546811}" srcOrd="1" destOrd="0" presId="urn:microsoft.com/office/officeart/2016/7/layout/BasicLinearProcessNumbered"/>
    <dgm:cxn modelId="{32C18A57-2C70-45B9-A17D-119DAFC0E10C}" srcId="{0E023544-9F27-402D-8BD1-D040C8CA0101}" destId="{480084DB-4F0E-446F-9A69-086A2B468EAB}" srcOrd="0" destOrd="0" parTransId="{6C8D603E-D3A4-473D-BC34-68B4F9300161}" sibTransId="{E7F19461-100A-443F-AFF5-3DB718754B5D}"/>
    <dgm:cxn modelId="{B5DB849F-2459-46B0-8324-6076F999E190}" srcId="{0E023544-9F27-402D-8BD1-D040C8CA0101}" destId="{410D8669-B20D-4415-A78B-6664DFA7167B}" srcOrd="2" destOrd="0" parTransId="{9064F5EE-79B4-4EE2-952E-A892E348B1E3}" sibTransId="{6D860C73-906E-48A6-A583-0BBA845FAE41}"/>
    <dgm:cxn modelId="{8EF0F4AA-0F71-41C4-9DE2-DDAB3E53EA6E}" type="presOf" srcId="{81EF0496-7BDB-4978-BDE5-A08351F846F5}" destId="{238C4EC4-8C3B-4E51-8E91-65193072B87E}" srcOrd="0" destOrd="0" presId="urn:microsoft.com/office/officeart/2016/7/layout/BasicLinearProcessNumbered"/>
    <dgm:cxn modelId="{7AF9F7B9-362A-486A-9839-D47EE352AFBB}" type="presOf" srcId="{6D860C73-906E-48A6-A583-0BBA845FAE41}" destId="{76EAF483-F705-434E-BA30-021BFD343F89}" srcOrd="0" destOrd="0" presId="urn:microsoft.com/office/officeart/2016/7/layout/BasicLinearProcessNumbered"/>
    <dgm:cxn modelId="{475BDDBD-6467-4C86-9F51-48DE039EBF8E}" type="presOf" srcId="{480084DB-4F0E-446F-9A69-086A2B468EAB}" destId="{B82CBA50-1365-41C8-986A-A068BC04CD46}" srcOrd="1" destOrd="0" presId="urn:microsoft.com/office/officeart/2016/7/layout/BasicLinearProcessNumbered"/>
    <dgm:cxn modelId="{A8CD4BBF-440C-4039-9457-EA1C254D2776}" type="presOf" srcId="{E7F19461-100A-443F-AFF5-3DB718754B5D}" destId="{35D2DBB7-FAA9-4ECC-B23B-3617F498FDFE}" srcOrd="0" destOrd="0" presId="urn:microsoft.com/office/officeart/2016/7/layout/BasicLinearProcessNumbered"/>
    <dgm:cxn modelId="{C7B09FCD-AD65-4675-81E2-D76A322EE914}" type="presOf" srcId="{A306E716-1CA5-4098-AD1D-31491BEE4583}" destId="{8AD4B093-04F2-4FDE-9427-DC14089B9F77}" srcOrd="0" destOrd="0" presId="urn:microsoft.com/office/officeart/2016/7/layout/BasicLinearProcessNumbered"/>
    <dgm:cxn modelId="{447446D2-24F8-4300-A64F-4C4252DA6496}" type="presOf" srcId="{1191DCC9-677E-4052-939F-D5ACADD52A7D}" destId="{ACBF259A-DD2A-4B75-B7D4-4AE664DEDF51}" srcOrd="1" destOrd="0" presId="urn:microsoft.com/office/officeart/2016/7/layout/BasicLinearProcessNumbered"/>
    <dgm:cxn modelId="{EBCEADE2-A10E-4BB3-A524-A200DD63E9FD}" type="presOf" srcId="{480084DB-4F0E-446F-9A69-086A2B468EAB}" destId="{D4F1DE78-15FE-417C-AC1A-D0160AC93628}" srcOrd="0" destOrd="0" presId="urn:microsoft.com/office/officeart/2016/7/layout/BasicLinearProcessNumbered"/>
    <dgm:cxn modelId="{8B66E5EB-8F42-44AC-8A30-020019B113DC}" srcId="{0E023544-9F27-402D-8BD1-D040C8CA0101}" destId="{82EB0C3B-E13F-4D57-8B33-6CDC1CB2BAAF}" srcOrd="3" destOrd="0" parTransId="{CF6DDAB6-ADD5-438C-90D2-CE5BA54E9C42}" sibTransId="{75F7C34A-AD0D-478A-946E-FD23492FDE22}"/>
    <dgm:cxn modelId="{1FEC94F0-0508-4549-A48F-9263D2C98100}" type="presOf" srcId="{0E023544-9F27-402D-8BD1-D040C8CA0101}" destId="{DE534035-36A1-46A6-847A-1B0DE20DDC7B}" srcOrd="0" destOrd="0" presId="urn:microsoft.com/office/officeart/2016/7/layout/BasicLinearProcessNumbered"/>
    <dgm:cxn modelId="{40172F5A-D6F7-4ACD-BB84-F1E94FD08574}" type="presParOf" srcId="{DE534035-36A1-46A6-847A-1B0DE20DDC7B}" destId="{384F22A0-D27A-41F4-A526-61B5E0E1EC84}" srcOrd="0" destOrd="0" presId="urn:microsoft.com/office/officeart/2016/7/layout/BasicLinearProcessNumbered"/>
    <dgm:cxn modelId="{1CEF4EE5-6C8A-4CEA-A25E-0A7E6F2125A1}" type="presParOf" srcId="{384F22A0-D27A-41F4-A526-61B5E0E1EC84}" destId="{D4F1DE78-15FE-417C-AC1A-D0160AC93628}" srcOrd="0" destOrd="0" presId="urn:microsoft.com/office/officeart/2016/7/layout/BasicLinearProcessNumbered"/>
    <dgm:cxn modelId="{2C0B8E48-8123-4B83-84A0-E006A559B497}" type="presParOf" srcId="{384F22A0-D27A-41F4-A526-61B5E0E1EC84}" destId="{35D2DBB7-FAA9-4ECC-B23B-3617F498FDFE}" srcOrd="1" destOrd="0" presId="urn:microsoft.com/office/officeart/2016/7/layout/BasicLinearProcessNumbered"/>
    <dgm:cxn modelId="{01D745DC-65CB-4BA4-8C93-B6379473A384}" type="presParOf" srcId="{384F22A0-D27A-41F4-A526-61B5E0E1EC84}" destId="{8EA19AA2-F980-41BD-9C02-4E2521A59BA0}" srcOrd="2" destOrd="0" presId="urn:microsoft.com/office/officeart/2016/7/layout/BasicLinearProcessNumbered"/>
    <dgm:cxn modelId="{937BDD31-A57C-4FF4-9449-8B254B91D0A2}" type="presParOf" srcId="{384F22A0-D27A-41F4-A526-61B5E0E1EC84}" destId="{B82CBA50-1365-41C8-986A-A068BC04CD46}" srcOrd="3" destOrd="0" presId="urn:microsoft.com/office/officeart/2016/7/layout/BasicLinearProcessNumbered"/>
    <dgm:cxn modelId="{6228BD07-2B07-4480-A9D1-16DF27005F97}" type="presParOf" srcId="{DE534035-36A1-46A6-847A-1B0DE20DDC7B}" destId="{C75BA1E8-85F0-434B-9373-EDD25DA86656}" srcOrd="1" destOrd="0" presId="urn:microsoft.com/office/officeart/2016/7/layout/BasicLinearProcessNumbered"/>
    <dgm:cxn modelId="{37CFCD02-5048-4601-A72E-ECD4A1C92F7B}" type="presParOf" srcId="{DE534035-36A1-46A6-847A-1B0DE20DDC7B}" destId="{741E924B-C528-491F-BA06-12BAF21E059A}" srcOrd="2" destOrd="0" presId="urn:microsoft.com/office/officeart/2016/7/layout/BasicLinearProcessNumbered"/>
    <dgm:cxn modelId="{473E138C-8FC8-454C-92DD-2EF53FD36D13}" type="presParOf" srcId="{741E924B-C528-491F-BA06-12BAF21E059A}" destId="{238C4EC4-8C3B-4E51-8E91-65193072B87E}" srcOrd="0" destOrd="0" presId="urn:microsoft.com/office/officeart/2016/7/layout/BasicLinearProcessNumbered"/>
    <dgm:cxn modelId="{CEB84CC3-143E-4861-B324-2CF900FC6E8F}" type="presParOf" srcId="{741E924B-C528-491F-BA06-12BAF21E059A}" destId="{8AD4B093-04F2-4FDE-9427-DC14089B9F77}" srcOrd="1" destOrd="0" presId="urn:microsoft.com/office/officeart/2016/7/layout/BasicLinearProcessNumbered"/>
    <dgm:cxn modelId="{168C5437-3F29-4889-82FA-BCB0E8227DEE}" type="presParOf" srcId="{741E924B-C528-491F-BA06-12BAF21E059A}" destId="{BA8D5BA2-AA60-48CC-9760-5766311CAB52}" srcOrd="2" destOrd="0" presId="urn:microsoft.com/office/officeart/2016/7/layout/BasicLinearProcessNumbered"/>
    <dgm:cxn modelId="{7B751791-C5A7-481C-B835-793D478EC534}" type="presParOf" srcId="{741E924B-C528-491F-BA06-12BAF21E059A}" destId="{16FB46C0-58F6-4923-91F7-02F8E047F927}" srcOrd="3" destOrd="0" presId="urn:microsoft.com/office/officeart/2016/7/layout/BasicLinearProcessNumbered"/>
    <dgm:cxn modelId="{359162E5-AD1E-4F82-AB49-16EC32CD373B}" type="presParOf" srcId="{DE534035-36A1-46A6-847A-1B0DE20DDC7B}" destId="{F64B5995-FCBA-43C5-98CA-652F04C8895E}" srcOrd="3" destOrd="0" presId="urn:microsoft.com/office/officeart/2016/7/layout/BasicLinearProcessNumbered"/>
    <dgm:cxn modelId="{3D5DA95A-C634-4128-BB71-57539C3F9951}" type="presParOf" srcId="{DE534035-36A1-46A6-847A-1B0DE20DDC7B}" destId="{28EC032D-44CB-401A-B8B3-1CD8F0D239AF}" srcOrd="4" destOrd="0" presId="urn:microsoft.com/office/officeart/2016/7/layout/BasicLinearProcessNumbered"/>
    <dgm:cxn modelId="{73D6CF74-12B5-4EAF-9009-5C03CED273D1}" type="presParOf" srcId="{28EC032D-44CB-401A-B8B3-1CD8F0D239AF}" destId="{F0C61EE4-A95A-42B7-AA34-909102ACCA88}" srcOrd="0" destOrd="0" presId="urn:microsoft.com/office/officeart/2016/7/layout/BasicLinearProcessNumbered"/>
    <dgm:cxn modelId="{9EBC2F60-3591-4647-9D2C-17991C5B4874}" type="presParOf" srcId="{28EC032D-44CB-401A-B8B3-1CD8F0D239AF}" destId="{76EAF483-F705-434E-BA30-021BFD343F89}" srcOrd="1" destOrd="0" presId="urn:microsoft.com/office/officeart/2016/7/layout/BasicLinearProcessNumbered"/>
    <dgm:cxn modelId="{249247D9-05BE-4FC3-BE9E-14DA5707D349}" type="presParOf" srcId="{28EC032D-44CB-401A-B8B3-1CD8F0D239AF}" destId="{6C8A1882-939F-4B49-965F-31EA3D771F7A}" srcOrd="2" destOrd="0" presId="urn:microsoft.com/office/officeart/2016/7/layout/BasicLinearProcessNumbered"/>
    <dgm:cxn modelId="{0676E1AE-7F88-49A4-ABE2-FC558D28F165}" type="presParOf" srcId="{28EC032D-44CB-401A-B8B3-1CD8F0D239AF}" destId="{07AE5308-211D-4DB7-9081-F696BE546811}" srcOrd="3" destOrd="0" presId="urn:microsoft.com/office/officeart/2016/7/layout/BasicLinearProcessNumbered"/>
    <dgm:cxn modelId="{820E3CBF-0C1A-43A6-B09A-6F7023900273}" type="presParOf" srcId="{DE534035-36A1-46A6-847A-1B0DE20DDC7B}" destId="{1714B1A1-4325-4346-94F1-37EDDEE94638}" srcOrd="5" destOrd="0" presId="urn:microsoft.com/office/officeart/2016/7/layout/BasicLinearProcessNumbered"/>
    <dgm:cxn modelId="{BD770C2F-F860-49FB-AD9F-00BC610F5143}" type="presParOf" srcId="{DE534035-36A1-46A6-847A-1B0DE20DDC7B}" destId="{9A75CA56-9D99-4C76-AB91-B2F7DA60623D}" srcOrd="6" destOrd="0" presId="urn:microsoft.com/office/officeart/2016/7/layout/BasicLinearProcessNumbered"/>
    <dgm:cxn modelId="{2EC07629-519F-4CF2-9784-5A24EBA314C0}" type="presParOf" srcId="{9A75CA56-9D99-4C76-AB91-B2F7DA60623D}" destId="{0D8C3952-F12F-430B-9675-FC1CA68E6E61}" srcOrd="0" destOrd="0" presId="urn:microsoft.com/office/officeart/2016/7/layout/BasicLinearProcessNumbered"/>
    <dgm:cxn modelId="{13D5CD27-C4AA-4BFD-84FF-99AA4B72AA4C}" type="presParOf" srcId="{9A75CA56-9D99-4C76-AB91-B2F7DA60623D}" destId="{B8B3C5C0-A9F8-4B2E-B26A-8E224FFED040}" srcOrd="1" destOrd="0" presId="urn:microsoft.com/office/officeart/2016/7/layout/BasicLinearProcessNumbered"/>
    <dgm:cxn modelId="{4E7F54E7-82BD-4A3F-844F-0BB5119AD06B}" type="presParOf" srcId="{9A75CA56-9D99-4C76-AB91-B2F7DA60623D}" destId="{5153AB9E-0A20-4E21-BCF2-FD8E051A290B}" srcOrd="2" destOrd="0" presId="urn:microsoft.com/office/officeart/2016/7/layout/BasicLinearProcessNumbered"/>
    <dgm:cxn modelId="{05DE157D-A4EE-4468-9923-8CF2D390AF8D}" type="presParOf" srcId="{9A75CA56-9D99-4C76-AB91-B2F7DA60623D}" destId="{81425CBD-CCED-41C7-84B6-DE2E4F59679A}" srcOrd="3" destOrd="0" presId="urn:microsoft.com/office/officeart/2016/7/layout/BasicLinearProcessNumbered"/>
    <dgm:cxn modelId="{C0AE6E17-5428-4D17-BB19-D2BCDF3D9F75}" type="presParOf" srcId="{DE534035-36A1-46A6-847A-1B0DE20DDC7B}" destId="{295FBB95-A2AE-4CD3-A574-A1806CEB1AF7}" srcOrd="7" destOrd="0" presId="urn:microsoft.com/office/officeart/2016/7/layout/BasicLinearProcessNumbered"/>
    <dgm:cxn modelId="{930FFFC3-9415-44BC-91AB-F20450AC6817}" type="presParOf" srcId="{DE534035-36A1-46A6-847A-1B0DE20DDC7B}" destId="{7749DC15-984C-47C9-995F-38D1C7B31434}" srcOrd="8" destOrd="0" presId="urn:microsoft.com/office/officeart/2016/7/layout/BasicLinearProcessNumbered"/>
    <dgm:cxn modelId="{B5508199-7977-4B77-B61B-FCA5C0A57E26}" type="presParOf" srcId="{7749DC15-984C-47C9-995F-38D1C7B31434}" destId="{8FB1920B-64B5-4432-9BB6-D97DB20418D2}" srcOrd="0" destOrd="0" presId="urn:microsoft.com/office/officeart/2016/7/layout/BasicLinearProcessNumbered"/>
    <dgm:cxn modelId="{F5369CE4-088D-4B78-939D-3BB54DB41B3B}" type="presParOf" srcId="{7749DC15-984C-47C9-995F-38D1C7B31434}" destId="{C93CF94B-EA8C-4675-9E5D-E06986F8F62E}" srcOrd="1" destOrd="0" presId="urn:microsoft.com/office/officeart/2016/7/layout/BasicLinearProcessNumbered"/>
    <dgm:cxn modelId="{473AD945-962A-48AE-AFE8-792C16DA0C8C}" type="presParOf" srcId="{7749DC15-984C-47C9-995F-38D1C7B31434}" destId="{4FBBF458-27D3-4266-A0BD-8615F7053E99}" srcOrd="2" destOrd="0" presId="urn:microsoft.com/office/officeart/2016/7/layout/BasicLinearProcessNumbered"/>
    <dgm:cxn modelId="{D0073196-8696-44BE-A38A-69825164FBC9}" type="presParOf" srcId="{7749DC15-984C-47C9-995F-38D1C7B31434}" destId="{ACBF259A-DD2A-4B75-B7D4-4AE664DEDF51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F1DE78-15FE-417C-AC1A-D0160AC93628}">
      <dsp:nvSpPr>
        <dsp:cNvPr id="0" name=""/>
        <dsp:cNvSpPr/>
      </dsp:nvSpPr>
      <dsp:spPr>
        <a:xfrm>
          <a:off x="3538" y="516137"/>
          <a:ext cx="1916052" cy="26824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83" tIns="330200" rIns="14938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 Light" panose="020F0302020204030204" pitchFamily="34" charset="0"/>
              <a:cs typeface="Calibri Light" panose="020F0302020204030204" pitchFamily="34" charset="0"/>
            </a:rPr>
            <a:t>Train a machine learning model using the 2021 aerial survey data </a:t>
          </a:r>
        </a:p>
      </dsp:txBody>
      <dsp:txXfrm>
        <a:off x="3538" y="1535477"/>
        <a:ext cx="1916052" cy="1609484"/>
      </dsp:txXfrm>
    </dsp:sp>
    <dsp:sp modelId="{35D2DBB7-FAA9-4ECC-B23B-3617F498FDFE}">
      <dsp:nvSpPr>
        <dsp:cNvPr id="0" name=""/>
        <dsp:cNvSpPr/>
      </dsp:nvSpPr>
      <dsp:spPr>
        <a:xfrm>
          <a:off x="559194" y="784385"/>
          <a:ext cx="804742" cy="8047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741" tIns="12700" rIns="62741" bIns="1270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1</a:t>
          </a:r>
          <a:endParaRPr lang="en-US" sz="3900" kern="1200" dirty="0"/>
        </a:p>
      </dsp:txBody>
      <dsp:txXfrm>
        <a:off x="677046" y="902237"/>
        <a:ext cx="569038" cy="569038"/>
      </dsp:txXfrm>
    </dsp:sp>
    <dsp:sp modelId="{8EA19AA2-F980-41BD-9C02-4E2521A59BA0}">
      <dsp:nvSpPr>
        <dsp:cNvPr id="0" name=""/>
        <dsp:cNvSpPr/>
      </dsp:nvSpPr>
      <dsp:spPr>
        <a:xfrm>
          <a:off x="3538" y="3198539"/>
          <a:ext cx="191605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8C4EC4-8C3B-4E51-8E91-65193072B87E}">
      <dsp:nvSpPr>
        <dsp:cNvPr id="0" name=""/>
        <dsp:cNvSpPr/>
      </dsp:nvSpPr>
      <dsp:spPr>
        <a:xfrm>
          <a:off x="2111196" y="516137"/>
          <a:ext cx="1916052" cy="26824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83" tIns="330200" rIns="149383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Calibri Light" panose="020F0302020204030204" pitchFamily="34" charset="0"/>
              <a:cs typeface="Calibri Light" panose="020F0302020204030204" pitchFamily="34" charset="0"/>
            </a:rPr>
            <a:t>Sample damaged pixels from within the surveyed area and sample unaffected pixels from outside an 8 km buffer</a:t>
          </a:r>
        </a:p>
      </dsp:txBody>
      <dsp:txXfrm>
        <a:off x="2111196" y="1535477"/>
        <a:ext cx="1916052" cy="1609484"/>
      </dsp:txXfrm>
    </dsp:sp>
    <dsp:sp modelId="{8AD4B093-04F2-4FDE-9427-DC14089B9F77}">
      <dsp:nvSpPr>
        <dsp:cNvPr id="0" name=""/>
        <dsp:cNvSpPr/>
      </dsp:nvSpPr>
      <dsp:spPr>
        <a:xfrm>
          <a:off x="2666852" y="784385"/>
          <a:ext cx="804742" cy="8047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741" tIns="12700" rIns="62741" bIns="1270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2</a:t>
          </a:r>
        </a:p>
      </dsp:txBody>
      <dsp:txXfrm>
        <a:off x="2784704" y="902237"/>
        <a:ext cx="569038" cy="569038"/>
      </dsp:txXfrm>
    </dsp:sp>
    <dsp:sp modelId="{BA8D5BA2-AA60-48CC-9760-5766311CAB52}">
      <dsp:nvSpPr>
        <dsp:cNvPr id="0" name=""/>
        <dsp:cNvSpPr/>
      </dsp:nvSpPr>
      <dsp:spPr>
        <a:xfrm>
          <a:off x="2111196" y="3198539"/>
          <a:ext cx="191605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C61EE4-A95A-42B7-AA34-909102ACCA88}">
      <dsp:nvSpPr>
        <dsp:cNvPr id="0" name=""/>
        <dsp:cNvSpPr/>
      </dsp:nvSpPr>
      <dsp:spPr>
        <a:xfrm>
          <a:off x="4218854" y="516137"/>
          <a:ext cx="1916052" cy="26824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83" tIns="330200" rIns="14938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 Light" panose="020F0302020204030204" pitchFamily="34" charset="0"/>
              <a:cs typeface="Calibri Light" panose="020F0302020204030204" pitchFamily="34" charset="0"/>
            </a:rPr>
            <a:t>Classify all pixels as either experiencing damage or not </a:t>
          </a:r>
        </a:p>
      </dsp:txBody>
      <dsp:txXfrm>
        <a:off x="4218854" y="1535477"/>
        <a:ext cx="1916052" cy="1609484"/>
      </dsp:txXfrm>
    </dsp:sp>
    <dsp:sp modelId="{76EAF483-F705-434E-BA30-021BFD343F89}">
      <dsp:nvSpPr>
        <dsp:cNvPr id="0" name=""/>
        <dsp:cNvSpPr/>
      </dsp:nvSpPr>
      <dsp:spPr>
        <a:xfrm>
          <a:off x="4774509" y="784385"/>
          <a:ext cx="804742" cy="8047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741" tIns="12700" rIns="62741" bIns="1270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3</a:t>
          </a:r>
        </a:p>
      </dsp:txBody>
      <dsp:txXfrm>
        <a:off x="4892361" y="902237"/>
        <a:ext cx="569038" cy="569038"/>
      </dsp:txXfrm>
    </dsp:sp>
    <dsp:sp modelId="{6C8A1882-939F-4B49-965F-31EA3D771F7A}">
      <dsp:nvSpPr>
        <dsp:cNvPr id="0" name=""/>
        <dsp:cNvSpPr/>
      </dsp:nvSpPr>
      <dsp:spPr>
        <a:xfrm>
          <a:off x="4218854" y="3198539"/>
          <a:ext cx="191605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8C3952-F12F-430B-9675-FC1CA68E6E61}">
      <dsp:nvSpPr>
        <dsp:cNvPr id="0" name=""/>
        <dsp:cNvSpPr/>
      </dsp:nvSpPr>
      <dsp:spPr>
        <a:xfrm>
          <a:off x="6326512" y="516137"/>
          <a:ext cx="1916052" cy="26824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83" tIns="330200" rIns="14938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 Light" panose="020F0302020204030204" pitchFamily="34" charset="0"/>
              <a:cs typeface="Calibri Light" panose="020F0302020204030204" pitchFamily="34" charset="0"/>
            </a:rPr>
            <a:t>Filter “noise” using a concave hull procedure </a:t>
          </a:r>
        </a:p>
      </dsp:txBody>
      <dsp:txXfrm>
        <a:off x="6326512" y="1535477"/>
        <a:ext cx="1916052" cy="1609484"/>
      </dsp:txXfrm>
    </dsp:sp>
    <dsp:sp modelId="{B8B3C5C0-A9F8-4B2E-B26A-8E224FFED040}">
      <dsp:nvSpPr>
        <dsp:cNvPr id="0" name=""/>
        <dsp:cNvSpPr/>
      </dsp:nvSpPr>
      <dsp:spPr>
        <a:xfrm>
          <a:off x="6882167" y="784385"/>
          <a:ext cx="804742" cy="8047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741" tIns="12700" rIns="62741" bIns="1270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4</a:t>
          </a:r>
        </a:p>
      </dsp:txBody>
      <dsp:txXfrm>
        <a:off x="7000019" y="902237"/>
        <a:ext cx="569038" cy="569038"/>
      </dsp:txXfrm>
    </dsp:sp>
    <dsp:sp modelId="{5153AB9E-0A20-4E21-BCF2-FD8E051A290B}">
      <dsp:nvSpPr>
        <dsp:cNvPr id="0" name=""/>
        <dsp:cNvSpPr/>
      </dsp:nvSpPr>
      <dsp:spPr>
        <a:xfrm>
          <a:off x="6326512" y="3198539"/>
          <a:ext cx="191605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1920B-64B5-4432-9BB6-D97DB20418D2}">
      <dsp:nvSpPr>
        <dsp:cNvPr id="0" name=""/>
        <dsp:cNvSpPr/>
      </dsp:nvSpPr>
      <dsp:spPr>
        <a:xfrm>
          <a:off x="8434170" y="516137"/>
          <a:ext cx="1916052" cy="268247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83" tIns="330200" rIns="14938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 Light" panose="020F0302020204030204" pitchFamily="34" charset="0"/>
              <a:cs typeface="Calibri Light" panose="020F0302020204030204" pitchFamily="34" charset="0"/>
            </a:rPr>
            <a:t>Provide certainty in the dataset by selecting “patches” of damage greater than 3 km</a:t>
          </a:r>
          <a:r>
            <a:rPr lang="en-CA" sz="1600" b="1" kern="1200" baseline="300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rPr>
            <a:t>2</a:t>
          </a:r>
          <a:endParaRPr lang="en-US" sz="1600" kern="1200" dirty="0">
            <a:latin typeface="Calibri Light" panose="020F0302020204030204" pitchFamily="34" charset="0"/>
            <a:cs typeface="Calibri Light" panose="020F0302020204030204" pitchFamily="34" charset="0"/>
          </a:endParaRPr>
        </a:p>
      </dsp:txBody>
      <dsp:txXfrm>
        <a:off x="8434170" y="1535477"/>
        <a:ext cx="1916052" cy="1609484"/>
      </dsp:txXfrm>
    </dsp:sp>
    <dsp:sp modelId="{C93CF94B-EA8C-4675-9E5D-E06986F8F62E}">
      <dsp:nvSpPr>
        <dsp:cNvPr id="0" name=""/>
        <dsp:cNvSpPr/>
      </dsp:nvSpPr>
      <dsp:spPr>
        <a:xfrm>
          <a:off x="8989825" y="784385"/>
          <a:ext cx="804742" cy="8047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741" tIns="12700" rIns="62741" bIns="1270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/>
            <a:t>5</a:t>
          </a:r>
        </a:p>
      </dsp:txBody>
      <dsp:txXfrm>
        <a:off x="9107677" y="902237"/>
        <a:ext cx="569038" cy="569038"/>
      </dsp:txXfrm>
    </dsp:sp>
    <dsp:sp modelId="{4FBBF458-27D3-4266-A0BD-8615F7053E99}">
      <dsp:nvSpPr>
        <dsp:cNvPr id="0" name=""/>
        <dsp:cNvSpPr/>
      </dsp:nvSpPr>
      <dsp:spPr>
        <a:xfrm>
          <a:off x="8434170" y="3198539"/>
          <a:ext cx="1916052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wmf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5191-8A6E-49A6-9B9E-5C70002241C7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1EC79-2107-479F-91E8-FD2E65836383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98130-6B69-45F5-A883-743DD90C3824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529A4-77E7-4BFA-8AC5-0D6B1F10A8F3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CFFC7-6C70-4BE8-8692-27592013DACC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5A2E-AFFB-46DB-9384-E7194144D4DF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38134-C21F-44C8-919C-C0E273837FEF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FB7F6-F86F-4089-AD0B-771006B7B14A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798D-2EDA-4767-926A-6DF2FC4663FF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EA36-05D2-4811-AE44-562DA972457E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F1BB2-BC53-4242-936A-0020BA768B60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3AEDE-636C-4F0C-BC80-8ED5BFE59B93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017E9-4A98-41A8-9CB6-F4CC97359E95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37625-2C8F-42DB-90E0-E8BFB0657A38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9CEE3-EEE9-4CA1-A209-1D15BC9D6088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5635DD9-A37F-4362-BF40-332171F6D31C}" type="datetime1">
              <a:rPr lang="en-US" smtClean="0"/>
              <a:t>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file:///C:\Users\clara\Documents\sergi\deploy2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5424/fs/2013223-04417" TargetMode="External"/><Relationship Id="rId2" Type="http://schemas.openxmlformats.org/officeDocument/2006/relationships/hyperlink" Target="https://doi.org/10.3390/f9060357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16/j.rse.2020.112204" TargetMode="External"/><Relationship Id="rId4" Type="http://schemas.openxmlformats.org/officeDocument/2006/relationships/hyperlink" Target="https://doi.org/10.1080/2150704X.2020.176782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F39C1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Updated spruce budworm damage maps for Ontario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Autofit/>
          </a:bodyPr>
          <a:lstStyle/>
          <a:p>
            <a:pPr algn="l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Clara Risk, Patrick MA James </a:t>
            </a:r>
          </a:p>
          <a:p>
            <a:pPr algn="l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University of Toronto</a:t>
            </a:r>
          </a:p>
          <a:p>
            <a:pPr algn="l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Stephen Mayor </a:t>
            </a:r>
          </a:p>
          <a:p>
            <a:pPr algn="l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MNDMNRF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98ED9A-9EC7-333E-E8BA-20BBFC216A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782" y="6031322"/>
            <a:ext cx="695325" cy="714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423A79-B982-FB30-4277-9153188881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32" y="6031322"/>
            <a:ext cx="577921" cy="71437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79BA9-B808-AD7C-25D2-E30A2B09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C7896-A231-E4C1-F3F6-1D01C4173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01" y="1085461"/>
            <a:ext cx="3471392" cy="1257300"/>
          </a:xfrm>
        </p:spPr>
        <p:txBody>
          <a:bodyPr>
            <a:normAutofit fontScale="90000"/>
          </a:bodyPr>
          <a:lstStyle/>
          <a:p>
            <a:pPr algn="l"/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Why do we need the concave hull operation?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010F6-1EFF-3CC0-FEC5-E7879CF49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2328" y="336141"/>
            <a:ext cx="8543028" cy="371474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You’ll have noticed that the distributions overlap quite a bit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The concave hull operation is for where they overlap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Spruce budworm outbreaks tend to occur in “patches” close together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Concave hull operation helps us detect these patches </a:t>
            </a:r>
          </a:p>
          <a:p>
            <a:pPr marL="36900" indent="0">
              <a:buNone/>
            </a:pP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F55047-B064-0659-49E0-4CE852554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1" y="3357563"/>
            <a:ext cx="11563350" cy="326707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19B29A-C9FB-6313-9610-0812D69A1AA8}"/>
              </a:ext>
            </a:extLst>
          </p:cNvPr>
          <p:cNvCxnSpPr/>
          <p:nvPr/>
        </p:nvCxnSpPr>
        <p:spPr>
          <a:xfrm>
            <a:off x="2864498" y="646611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FF21C10-6965-87C4-0433-6BB0A2414487}"/>
              </a:ext>
            </a:extLst>
          </p:cNvPr>
          <p:cNvSpPr/>
          <p:nvPr/>
        </p:nvSpPr>
        <p:spPr>
          <a:xfrm>
            <a:off x="1101012" y="6242180"/>
            <a:ext cx="130629" cy="11196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35310A8-2BFB-B76F-DF31-B680ED9F7742}"/>
              </a:ext>
            </a:extLst>
          </p:cNvPr>
          <p:cNvCxnSpPr>
            <a:cxnSpLocks/>
          </p:cNvCxnSpPr>
          <p:nvPr/>
        </p:nvCxnSpPr>
        <p:spPr>
          <a:xfrm flipV="1">
            <a:off x="1231641" y="4050890"/>
            <a:ext cx="2136710" cy="21912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6E9A4B-B453-37E7-74CB-7CB813C31D4A}"/>
              </a:ext>
            </a:extLst>
          </p:cNvPr>
          <p:cNvCxnSpPr>
            <a:cxnSpLocks/>
          </p:cNvCxnSpPr>
          <p:nvPr/>
        </p:nvCxnSpPr>
        <p:spPr>
          <a:xfrm flipV="1">
            <a:off x="1231641" y="5859624"/>
            <a:ext cx="2136710" cy="4945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BF6706-C843-51C0-5A0A-099065306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11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5212D-3DDF-F350-706E-BE28B9658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Why these methods?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43E0D-D105-4C59-C2CA-CDE444DA6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4133849"/>
          </a:xfrm>
        </p:spPr>
        <p:txBody>
          <a:bodyPr>
            <a:normAutofit fontScale="92500" lnSpcReduction="20000"/>
          </a:bodyPr>
          <a:lstStyle/>
          <a:p>
            <a:pPr marL="36900" indent="0">
              <a:buNone/>
            </a:pPr>
            <a:r>
              <a:rPr lang="en-CA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Spectral Indices: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Multiple indices improve damage detection over single index (</a:t>
            </a:r>
            <a:r>
              <a:rPr lang="en-CA" sz="1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Rahimzadeh-Bajgiran</a:t>
            </a: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 et al., 2018; </a:t>
            </a:r>
            <a:r>
              <a:rPr lang="en-CA" sz="1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Rullan</a:t>
            </a: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-Silva et al., 2013)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Selected based on investigations and past research (</a:t>
            </a:r>
            <a:r>
              <a:rPr lang="en-CA" sz="1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Dorion</a:t>
            </a: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, 2016; </a:t>
            </a:r>
            <a:r>
              <a:rPr lang="en-CA" sz="1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Rahimzadeh-Bajgiran</a:t>
            </a: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 et al., 2018)</a:t>
            </a:r>
          </a:p>
          <a:p>
            <a:pPr marL="36900" indent="0">
              <a:buNone/>
            </a:pPr>
            <a:r>
              <a:rPr lang="en-CA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Difference between Healthy and Affected Years: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Essential for detecting spruce budworm damage, per past research</a:t>
            </a:r>
          </a:p>
          <a:p>
            <a:pPr marL="36900" indent="0">
              <a:buNone/>
            </a:pPr>
            <a:r>
              <a:rPr lang="en-CA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Random Forest Model: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Effective in detecting spruce budworm damage, per multiple studies (Bhattarai et al., 2020; Donovan et al., 2021; </a:t>
            </a:r>
            <a:r>
              <a:rPr lang="en-CA" sz="1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Rahimzadeh-Bajgiran</a:t>
            </a: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 et al., 2018)</a:t>
            </a:r>
          </a:p>
          <a:p>
            <a:pPr marL="36900" indent="0">
              <a:buNone/>
            </a:pPr>
            <a:r>
              <a:rPr lang="en-CA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Concave Hull Procedure: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Accounts for spatial autocorrelation in outbreaks, without using latitude/longitude (avoids banding on map)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>
                <a:latin typeface="Calibri Light" panose="020F0302020204030204" pitchFamily="34" charset="0"/>
                <a:cs typeface="Calibri Light" panose="020F0302020204030204" pitchFamily="34" charset="0"/>
              </a:rPr>
              <a:t>Improves accuracy by considering surrounding pixels (Tobler's First Law of Geography)</a:t>
            </a:r>
            <a:endParaRPr lang="en-CA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A83AD-EB39-CE7F-F59B-EA35F6B3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783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76BC0-3821-E657-4C93-4F4FA49BD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16" y="-136524"/>
            <a:ext cx="10353762" cy="125730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Maps for 2014-2021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2C0BB-FB06-AA51-F217-2C4AA610B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9" name="short_clip_2014">
            <a:hlinkClick r:id="" action="ppaction://media"/>
            <a:extLst>
              <a:ext uri="{FF2B5EF4-FFF2-40B4-BE49-F238E27FC236}">
                <a16:creationId xmlns:a16="http://schemas.microsoft.com/office/drawing/2014/main" id="{CD4D8144-BBC8-4D97-2C29-E752FFD59D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3037" y="1044931"/>
            <a:ext cx="9305925" cy="523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B54D8-AE0B-6AEE-72F2-5423910E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149A92A-6BB6-27FB-C2E0-0E742D5C4E39}"/>
              </a:ext>
            </a:extLst>
          </p:cNvPr>
          <p:cNvSpPr txBox="1">
            <a:spLocks/>
          </p:cNvSpPr>
          <p:nvPr/>
        </p:nvSpPr>
        <p:spPr>
          <a:xfrm>
            <a:off x="1051516" y="-136524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Maps for 1984-1997</a:t>
            </a:r>
          </a:p>
        </p:txBody>
      </p:sp>
      <p:pic>
        <p:nvPicPr>
          <p:cNvPr id="6" name="short_clip_1984">
            <a:hlinkClick r:id="" action="ppaction://media"/>
            <a:extLst>
              <a:ext uri="{FF2B5EF4-FFF2-40B4-BE49-F238E27FC236}">
                <a16:creationId xmlns:a16="http://schemas.microsoft.com/office/drawing/2014/main" id="{2495CFBA-CD86-3A55-1BFD-82EA665D3C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4444" y="997307"/>
            <a:ext cx="9986645" cy="561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44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22233-D014-D399-9E77-2ADB2F5C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3062"/>
            <a:ext cx="10353762" cy="125730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How accurate are these maps?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71091-D2FC-A142-475F-D9F8EFA8D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06" y="2053301"/>
            <a:ext cx="5463856" cy="3714749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We used the Matthew’s Correlation Coefficient (MCC) to assess the accuracy of the model over time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It ranges between -1 to 1, with 1 being a perfect classification and 0 being a random one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MCC is generally accepted as industry standard in assessing machine learning models 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EE2A4B-2FC5-6112-70E2-2B189798F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962" y="1624675"/>
            <a:ext cx="6096000" cy="4572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EE762-2936-8A9B-B164-F25388EE5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464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22233-D014-D399-9E77-2ADB2F5C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3062"/>
            <a:ext cx="10353762" cy="125730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How accurate are these maps?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71091-D2FC-A142-475F-D9F8EFA8D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106" y="2053301"/>
            <a:ext cx="5463856" cy="3714749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We used the Matthew’s Correlation Coefficient (MCC) to assess the performance of the model over time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It ranges between -1 to 1, with 1 being a perfect classification and 0 being a random one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MCC is generally accepted as industry standard in assessing machine learning models 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562B0D-C7C2-9759-4581-3F952A7E1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523" y="1466897"/>
            <a:ext cx="6096000" cy="4572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A7F83-3D56-4F24-1752-3CBD6E45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292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14633-11D2-7901-C2C9-AB9E633E7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247652"/>
            <a:ext cx="10353762" cy="1257300"/>
          </a:xfrm>
        </p:spPr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How can this dataset benefit you? </a:t>
            </a:r>
            <a:endParaRPr lang="en-CA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310A9-881C-4951-4867-38AFE754E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401447"/>
            <a:ext cx="10353762" cy="206883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Save fieldwork teams 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time and money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Targeted </a:t>
            </a:r>
            <a:r>
              <a:rPr lang="en-CA" sz="2000" b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Btk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application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Allow private landowners to 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assess risk to property and make informed decisions </a:t>
            </a:r>
            <a:endParaRPr lang="en-CA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Provide a 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standardized dataset </a:t>
            </a: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to government research scientists</a:t>
            </a:r>
            <a:endParaRPr lang="en-CA" sz="2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6900" indent="0">
              <a:buNone/>
            </a:pPr>
            <a:endParaRPr lang="en-CA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6DFD00-7945-92D8-20FF-A7A804AB3E84}"/>
              </a:ext>
            </a:extLst>
          </p:cNvPr>
          <p:cNvSpPr txBox="1">
            <a:spLocks/>
          </p:cNvSpPr>
          <p:nvPr/>
        </p:nvSpPr>
        <p:spPr>
          <a:xfrm>
            <a:off x="913795" y="3243581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When should </a:t>
            </a:r>
            <a:r>
              <a:rPr lang="en-CA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you</a:t>
            </a: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 use it?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4E0AF8-8516-B5F7-0C3F-825A5C5365A0}"/>
              </a:ext>
            </a:extLst>
          </p:cNvPr>
          <p:cNvSpPr txBox="1">
            <a:spLocks/>
          </p:cNvSpPr>
          <p:nvPr/>
        </p:nvSpPr>
        <p:spPr>
          <a:xfrm>
            <a:off x="913795" y="4422138"/>
            <a:ext cx="10353762" cy="20688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Field work in Ontario related to forest succession or spruce budworm damage assessment – allow your teams to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 access sites closer to roads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Decision to 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protect your property </a:t>
            </a: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using biopesticides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You need to </a:t>
            </a:r>
            <a:r>
              <a:rPr lang="en-CA" sz="2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avoid spatial bias </a:t>
            </a: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in your ecological model </a:t>
            </a:r>
          </a:p>
          <a:p>
            <a:pPr marL="36900" indent="0">
              <a:buFont typeface="Wingdings 2" charset="2"/>
              <a:buNone/>
            </a:pP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4FAFF-AEDE-C567-E515-6B7472DC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383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D96E7-C9A5-F614-843F-12BA9C2B1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How will we be using it?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CA783-D33C-AABE-DD26-AEA728085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4" y="2265680"/>
            <a:ext cx="10353762" cy="301751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We will be using these maps quantify relative risk at the forest stand level across Ontario for different natural hazards, including spruce budworm damage and fire ignition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The resulting maps of relative risk will be informative for housing market research (particularly in cottage country), insurance purposes, and natural hazard prevention schemes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77D3C-A45C-07F6-E28D-FEE3E540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329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44D8D-C629-5DA0-3CFE-0DA6ECF22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What about the aerial sketch maps?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6CD8D-B713-EDB8-C207-0BB316E41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They remain an excellent dataset and are indispensable to this work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We require the aerial survey maps to assess the performance of our method over time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What our method does is provide a “</a:t>
            </a:r>
            <a:r>
              <a:rPr lang="en-CA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backup plan</a:t>
            </a: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” – if weather conditions or smoke from wildfires obstruct technician field-of-view on the day of the survey, we can fill in the resulting gaps in the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9E248-F918-7F92-157A-1F2D24DA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984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56DB4-6C76-1F30-0556-607281BF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Acknowledgements &amp; Funding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EAD62-92C0-C248-042C-529C8C746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Many thanks to the Government of Ontario for funding this work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This work was made possible by the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Ministry of Northern Development, Mines, Natural Resources &amp; Forestry, which provided data for this project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55C8A-9F5D-8BBE-2A05-023041181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4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65D7-A099-BE32-BA85-6A71D6BDC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sz="4800" dirty="0">
                <a:latin typeface="Calibri Light" panose="020F0302020204030204" pitchFamily="34" charset="0"/>
                <a:cs typeface="Calibri Light" panose="020F0302020204030204" pitchFamily="34" charset="0"/>
              </a:rPr>
              <a:t>What is the problem with Ontario’s spruce budworm aerial survey data? </a:t>
            </a:r>
            <a:r>
              <a:rPr lang="en-US" sz="5400" dirty="0"/>
              <a:t>	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B1BCA4-29A3-1621-7F5A-772A38294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429" y="2066345"/>
            <a:ext cx="8269141" cy="44566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621119-7A2D-2EE8-3335-90A09245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196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23B7-88CB-3EDD-86CF-6CF90D1FC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View through time: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3E5719-9496-D35F-766A-300EF74062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4887868"/>
              </p:ext>
            </p:extLst>
          </p:nvPr>
        </p:nvGraphicFramePr>
        <p:xfrm>
          <a:off x="6086475" y="3417888"/>
          <a:ext cx="19050" cy="19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HTML Document" r:id="rId2" imgW="0" imgH="0" progId="htmlfile">
                  <p:link updateAutomatic="1"/>
                </p:oleObj>
              </mc:Choice>
              <mc:Fallback>
                <p:oleObj name="HTML Document" r:id="rId2" imgW="0" imgH="0" progId="htmlfile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86475" y="3417888"/>
                        <a:ext cx="19050" cy="19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62D23A3-6029-1AD2-2216-27D670DEC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620" y="2458064"/>
            <a:ext cx="2857500" cy="35528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BD785D-F596-240D-675E-4D22FB81A509}"/>
              </a:ext>
            </a:extLst>
          </p:cNvPr>
          <p:cNvSpPr txBox="1">
            <a:spLocks/>
          </p:cNvSpPr>
          <p:nvPr/>
        </p:nvSpPr>
        <p:spPr>
          <a:xfrm>
            <a:off x="8371558" y="2013234"/>
            <a:ext cx="1485276" cy="4448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2014 – 2021 </a:t>
            </a:r>
          </a:p>
          <a:p>
            <a:pPr marL="36900" indent="0">
              <a:buFont typeface="Wingdings 2" charset="2"/>
              <a:buNone/>
            </a:pP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6061A3-D89F-D84D-845C-5EC984146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0191" y="2524738"/>
            <a:ext cx="2803875" cy="348615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3A7B64-2680-7D7D-3001-C91470C1925E}"/>
              </a:ext>
            </a:extLst>
          </p:cNvPr>
          <p:cNvSpPr txBox="1">
            <a:spLocks/>
          </p:cNvSpPr>
          <p:nvPr/>
        </p:nvSpPr>
        <p:spPr>
          <a:xfrm>
            <a:off x="2782678" y="2013234"/>
            <a:ext cx="1485276" cy="4448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1984 – 1997</a:t>
            </a:r>
          </a:p>
          <a:p>
            <a:pPr marL="36900" indent="0">
              <a:buFont typeface="Wingdings 2" charset="2"/>
              <a:buNone/>
            </a:pPr>
            <a:endParaRPr lang="en-C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3B1A7B0-91C7-53D9-2C11-5938B3549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309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1DD2-CF5A-66A1-4D3D-B39DCBA5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" panose="020F0502020204030204" pitchFamily="34" charset="0"/>
                <a:cs typeface="Calibri" panose="020F0502020204030204" pitchFamily="34" charset="0"/>
              </a:rPr>
              <a:t>References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B07EE-7750-3EDE-6294-4AC0997A2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Rahimzadeh-Bajgiran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P.,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Weiskittel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 R., Kneeshaw, D., &amp; MacLean, D. A. (2018). Detection of annual spruce budworm defoliation and severity classification using Landsat imagery.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Forests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9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(6), 1-17.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https://doi.org/10.3390/f9060357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Rullan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-Silva, C. D.,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Olthoff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 E., Delgado de la Mata, J. A., &amp;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Pajares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-Alonso, J. A. (2013). Remote monitoring of forest insect defoliation. A review.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Forest Systems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22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(3), 377-391.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https://doi.org/10.5424/fs/2013223-04417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Dorion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H. (2016). Patrons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spatiaux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 ’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épidémie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 la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tordeuse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des bourgeons de l ’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épinette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sur la Côte-Nord :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une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approche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télédétection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In (pp. 37).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Bhattarai, R.,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Rahimzadeh-Bajgiran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P.,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Weiskittel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A., &amp; MacLean, D. A. (2020). Sentinel-2 based prediction of spruce budworm defoliation using red-edge spectral vegetation indices.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Remote Sensing Letters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11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(8), 777-786.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https://doi.org/10.1080/2150704X.2020.1767824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Donovan, S. D., MacLean, D. A., Zhang, Y., Lavigne, M. B., &amp; Kershaw, J. A. (2021). Evaluating annual spruce budworm defoliation using change detection of vegetation indices calculated from satellite hyperspectral imagery.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Remote Sensing of Environment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253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https://doi.org/10.1016/j.rse.2020.112204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30DCE-F8E7-A02B-962B-A78EB40A0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36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B092-9B93-7728-1022-F4D1F51DB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69342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Let’s zoom out a bit: 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A5A8D42-2809-4991-21BF-C55BECF25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159" y="1600447"/>
            <a:ext cx="7038899" cy="489627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A599F8-780A-5410-C809-8F228467F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117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B89E4-C279-3001-9E98-73D95FC6D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5344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It’s not straightforward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D222E6-4A35-C8F3-E963-0CA882750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615" y="1563330"/>
            <a:ext cx="7397065" cy="468507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2F136-E73C-FB74-0352-B774AE6D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72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60F7D-5A32-D730-08A4-0A66BC1C0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58140"/>
            <a:ext cx="10353762" cy="86778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What’s the problem here? Let’s zoom in: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A10E1-8DA9-E77A-DFAC-504479445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011" y="1292544"/>
            <a:ext cx="4683090" cy="520731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C1711F-0074-94F0-79DF-BE69D2D7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7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DBAF-4329-4B94-968D-97B601543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67429"/>
            <a:ext cx="10353762" cy="1257300"/>
          </a:xfrm>
        </p:spPr>
        <p:txBody>
          <a:bodyPr>
            <a:normAutofit fontScale="90000"/>
          </a:bodyPr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Can we use satellite imagery to estimate the true extent of current and historical spruce budworm damage?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4B1ED0-44F9-F246-96CF-37A3C1ACC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99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5C58C-C552-07FD-2749-7618ACBC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Methods Walk-Through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85EA641F-CE6A-4C8E-AFC3-B634388E55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1056"/>
              </p:ext>
            </p:extLst>
          </p:nvPr>
        </p:nvGraphicFramePr>
        <p:xfrm>
          <a:off x="913795" y="2076450"/>
          <a:ext cx="10353762" cy="3714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46A9499D-0193-FB89-216F-1B8CB48D4A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3540" y="5703365"/>
            <a:ext cx="1628775" cy="5524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CD3E2EB-3135-F707-C4B1-9BFC329900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6480" y="5736430"/>
            <a:ext cx="1528763" cy="5286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4EBA4DC-747D-06A5-5367-325167619F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84183" y="5736430"/>
            <a:ext cx="1647376" cy="4678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FD5EBA-D813-EEBA-0E64-4BEDA356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3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0706-C8BA-7277-1ACB-490FC1EFF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12272"/>
            <a:ext cx="10353762" cy="1147460"/>
          </a:xfrm>
        </p:spPr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Why do we think we can do this?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3448-D875-9A05-E279-9ACF7BB95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401" y="2210539"/>
            <a:ext cx="2539619" cy="3295128"/>
          </a:xfrm>
        </p:spPr>
        <p:txBody>
          <a:bodyPr/>
          <a:lstStyle/>
          <a:p>
            <a:pPr marL="36900" indent="0">
              <a:buNone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Spectral indices are mathematical combinations of satellite image bands (ranges of wavelengths detected by the onboard sensor) 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4F7E5-5163-1E47-A40B-315493925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560" y="1767091"/>
            <a:ext cx="8618220" cy="457863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7C94F-182D-4DA5-8F26-EE0CD893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046B4D2-E46F-3178-0A1B-FBA3F2D30FAD}"/>
              </a:ext>
            </a:extLst>
          </p:cNvPr>
          <p:cNvSpPr/>
          <p:nvPr/>
        </p:nvSpPr>
        <p:spPr>
          <a:xfrm>
            <a:off x="5364480" y="2733040"/>
            <a:ext cx="152400" cy="91440"/>
          </a:xfrm>
          <a:custGeom>
            <a:avLst/>
            <a:gdLst>
              <a:gd name="connsiteX0" fmla="*/ 0 w 152400"/>
              <a:gd name="connsiteY0" fmla="*/ 91440 h 91440"/>
              <a:gd name="connsiteX1" fmla="*/ 60960 w 152400"/>
              <a:gd name="connsiteY1" fmla="*/ 81280 h 91440"/>
              <a:gd name="connsiteX2" fmla="*/ 101600 w 152400"/>
              <a:gd name="connsiteY2" fmla="*/ 60960 h 91440"/>
              <a:gd name="connsiteX3" fmla="*/ 132080 w 152400"/>
              <a:gd name="connsiteY3" fmla="*/ 30480 h 91440"/>
              <a:gd name="connsiteX4" fmla="*/ 152400 w 152400"/>
              <a:gd name="connsiteY4" fmla="*/ 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" h="91440">
                <a:moveTo>
                  <a:pt x="0" y="91440"/>
                </a:moveTo>
                <a:cubicBezTo>
                  <a:pt x="10064" y="90182"/>
                  <a:pt x="46575" y="87274"/>
                  <a:pt x="60960" y="81280"/>
                </a:cubicBezTo>
                <a:cubicBezTo>
                  <a:pt x="74941" y="75455"/>
                  <a:pt x="90890" y="71670"/>
                  <a:pt x="101600" y="60960"/>
                </a:cubicBezTo>
                <a:cubicBezTo>
                  <a:pt x="111760" y="50800"/>
                  <a:pt x="125654" y="43331"/>
                  <a:pt x="132080" y="30480"/>
                </a:cubicBezTo>
                <a:cubicBezTo>
                  <a:pt x="144382" y="5876"/>
                  <a:pt x="136885" y="15515"/>
                  <a:pt x="152400" y="0"/>
                </a:cubicBezTo>
              </a:path>
            </a:pathLst>
          </a:custGeom>
          <a:noFill/>
          <a:ln>
            <a:solidFill>
              <a:srgbClr val="2980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8EB6F-1F72-93B1-A265-B80792F2E1E5}"/>
              </a:ext>
            </a:extLst>
          </p:cNvPr>
          <p:cNvSpPr txBox="1"/>
          <p:nvPr/>
        </p:nvSpPr>
        <p:spPr>
          <a:xfrm>
            <a:off x="5278120" y="2517150"/>
            <a:ext cx="1005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>
                <a:solidFill>
                  <a:srgbClr val="2980B9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Unaffected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B14F71-4B28-3A19-6261-09CD490DF566}"/>
              </a:ext>
            </a:extLst>
          </p:cNvPr>
          <p:cNvSpPr/>
          <p:nvPr/>
        </p:nvSpPr>
        <p:spPr>
          <a:xfrm>
            <a:off x="4643120" y="3002280"/>
            <a:ext cx="167640" cy="81280"/>
          </a:xfrm>
          <a:custGeom>
            <a:avLst/>
            <a:gdLst>
              <a:gd name="connsiteX0" fmla="*/ 167640 w 167640"/>
              <a:gd name="connsiteY0" fmla="*/ 81280 h 81280"/>
              <a:gd name="connsiteX1" fmla="*/ 101600 w 167640"/>
              <a:gd name="connsiteY1" fmla="*/ 71120 h 81280"/>
              <a:gd name="connsiteX2" fmla="*/ 40640 w 167640"/>
              <a:gd name="connsiteY2" fmla="*/ 60960 h 81280"/>
              <a:gd name="connsiteX3" fmla="*/ 10160 w 167640"/>
              <a:gd name="connsiteY3" fmla="*/ 30480 h 81280"/>
              <a:gd name="connsiteX4" fmla="*/ 0 w 167640"/>
              <a:gd name="connsiteY4" fmla="*/ 0 h 81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640" h="81280">
                <a:moveTo>
                  <a:pt x="167640" y="81280"/>
                </a:moveTo>
                <a:cubicBezTo>
                  <a:pt x="136595" y="76106"/>
                  <a:pt x="134283" y="75478"/>
                  <a:pt x="101600" y="71120"/>
                </a:cubicBezTo>
                <a:cubicBezTo>
                  <a:pt x="50634" y="64325"/>
                  <a:pt x="75942" y="69786"/>
                  <a:pt x="40640" y="60960"/>
                </a:cubicBezTo>
                <a:cubicBezTo>
                  <a:pt x="25737" y="49783"/>
                  <a:pt x="17588" y="47194"/>
                  <a:pt x="10160" y="30480"/>
                </a:cubicBezTo>
                <a:cubicBezTo>
                  <a:pt x="5810" y="20693"/>
                  <a:pt x="0" y="0"/>
                  <a:pt x="0" y="0"/>
                </a:cubicBezTo>
              </a:path>
            </a:pathLst>
          </a:custGeom>
          <a:noFill/>
          <a:ln>
            <a:solidFill>
              <a:srgbClr val="F39C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25CF08-F5FA-E124-BCA0-5473B0590D04}"/>
              </a:ext>
            </a:extLst>
          </p:cNvPr>
          <p:cNvSpPr txBox="1"/>
          <p:nvPr/>
        </p:nvSpPr>
        <p:spPr>
          <a:xfrm>
            <a:off x="4224020" y="2733040"/>
            <a:ext cx="1005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50" dirty="0">
                <a:solidFill>
                  <a:srgbClr val="F39C1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Affected</a:t>
            </a:r>
          </a:p>
        </p:txBody>
      </p:sp>
    </p:spTree>
    <p:extLst>
      <p:ext uri="{BB962C8B-B14F-4D97-AF65-F5344CB8AC3E}">
        <p14:creationId xmlns:p14="http://schemas.microsoft.com/office/powerpoint/2010/main" val="127872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27DB4-E4B3-882F-2049-B0B6C5172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Why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62C57-4F98-3AA0-71D8-D76D352AA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Helps us </a:t>
            </a:r>
            <a:r>
              <a:rPr lang="en-CA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detect patterns </a:t>
            </a: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that aren’t obvious to a human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A human can look at those distributions and tell you the range of spectral index values where a pixel is more likely to be affected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A human can’t easily determine the </a:t>
            </a:r>
            <a:r>
              <a:rPr lang="en-CA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interactions between the spectral indices</a:t>
            </a: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 that could help us detect affected pixels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Random Forest models build </a:t>
            </a:r>
            <a:r>
              <a:rPr lang="en-CA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complex decision trees </a:t>
            </a:r>
            <a:r>
              <a:rPr lang="en-CA" dirty="0">
                <a:latin typeface="Calibri Light" panose="020F0302020204030204" pitchFamily="34" charset="0"/>
                <a:cs typeface="Calibri Light" panose="020F0302020204030204" pitchFamily="34" charset="0"/>
              </a:rPr>
              <a:t>to determine whether or not a pixel is likely to be affected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ED6CB-4348-ED41-5AB5-5629037A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337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1416</TotalTime>
  <Words>1098</Words>
  <Application>Microsoft Office PowerPoint</Application>
  <PresentationFormat>Widescreen</PresentationFormat>
  <Paragraphs>105</Paragraphs>
  <Slides>21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Goudy Old Style</vt:lpstr>
      <vt:lpstr>Wingdings 2</vt:lpstr>
      <vt:lpstr>SlateVTI</vt:lpstr>
      <vt:lpstr>C:\Users\clara\Documents\sergi\deploy2.html</vt:lpstr>
      <vt:lpstr>Updated spruce budworm damage maps for Ontario</vt:lpstr>
      <vt:lpstr>What is the problem with Ontario’s spruce budworm aerial survey data?  </vt:lpstr>
      <vt:lpstr>Let’s zoom out a bit: </vt:lpstr>
      <vt:lpstr>It’s not straightforward </vt:lpstr>
      <vt:lpstr>What’s the problem here? Let’s zoom in:</vt:lpstr>
      <vt:lpstr>Can we use satellite imagery to estimate the true extent of current and historical spruce budworm damage? </vt:lpstr>
      <vt:lpstr>Methods Walk-Through</vt:lpstr>
      <vt:lpstr>Why do we think we can do this? </vt:lpstr>
      <vt:lpstr>Why machine learning?</vt:lpstr>
      <vt:lpstr>Why do we need the concave hull operation? </vt:lpstr>
      <vt:lpstr>Why these methods? </vt:lpstr>
      <vt:lpstr>Maps for 2014-2021</vt:lpstr>
      <vt:lpstr>PowerPoint Presentation</vt:lpstr>
      <vt:lpstr>How accurate are these maps?</vt:lpstr>
      <vt:lpstr>How accurate are these maps?</vt:lpstr>
      <vt:lpstr>How can this dataset benefit you? </vt:lpstr>
      <vt:lpstr>How will we be using it? </vt:lpstr>
      <vt:lpstr>What about the aerial sketch maps? </vt:lpstr>
      <vt:lpstr>Acknowledgements &amp; Funding</vt:lpstr>
      <vt:lpstr>View through time: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Updated spruce budworm damage maps for Ontario</dc:title>
  <dc:creator>Clara Risk</dc:creator>
  <cp:lastModifiedBy>Clara Risk</cp:lastModifiedBy>
  <cp:revision>24</cp:revision>
  <dcterms:created xsi:type="dcterms:W3CDTF">2023-02-02T00:50:31Z</dcterms:created>
  <dcterms:modified xsi:type="dcterms:W3CDTF">2023-02-05T17:18:56Z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